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9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6"/>
    <p:restoredTop sz="94643"/>
  </p:normalViewPr>
  <p:slideViewPr>
    <p:cSldViewPr snapToGrid="0" snapToObjects="1">
      <p:cViewPr>
        <p:scale>
          <a:sx n="80" d="100"/>
          <a:sy n="80" d="100"/>
        </p:scale>
        <p:origin x="147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E760-57D0-FF49-B005-4A8EE2B85F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E4D7E-C790-7F40-A819-C35BAC7F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7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401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CR A Std" charset="0"/>
                <a:ea typeface="OCR A Std" charset="0"/>
                <a:cs typeface="OCR A St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EB1F-3EAF-7C4B-BFCB-AEC88C8DEB93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1D41-66E1-604C-82B3-10A4553384FF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0EDA-865E-C641-BF35-DAA87FB0932D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CC2C-2D44-4349-8E38-5F5F68A56189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127A-8578-7F45-B0B3-20A1E69AE3A7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28D-4708-0B47-9353-8ABCCC4756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D32F-F1BC-9047-BDA7-FE18CDAA1A29}" type="datetime1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29E-9745-D240-9B15-D568D12BC4AD}" type="datetime1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AB17-3999-D447-B183-F917D58B68F6}" type="datetime1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B3D9-C951-A549-8DB8-2917C761A5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5153-EBC2-6E4B-97E2-DC936540D765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94E72-52BA-D542-823A-FBFF122BCF38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dantaki/presentations/tree/master/advanced_statistic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auto_examples/classification/plot_classifier_comparison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tutorial/machine_learning_map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auto_examples/svm/plot_rbf_parameters.html#sphx-glr-auto-examples-svm-plot-rbf-parameters-py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taki/SV2" TargetMode="External"/><Relationship Id="rId3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dantaki/presentations/tree/master/advanced_statistic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Genotyping SV with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Danny </a:t>
            </a:r>
            <a:r>
              <a:rPr lang="en-US" dirty="0" err="1" smtClean="0"/>
              <a:t>Antaki</a:t>
            </a:r>
            <a:r>
              <a:rPr lang="en-US" dirty="0" smtClean="0"/>
              <a:t>, Sebat Lab</a:t>
            </a:r>
          </a:p>
          <a:p>
            <a:r>
              <a:rPr lang="en-US" dirty="0" smtClean="0"/>
              <a:t>August 18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</a:p>
          <a:p>
            <a:r>
              <a:rPr lang="en-US" dirty="0" smtClean="0">
                <a:hlinkClick r:id="rId4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94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Classifiers are models that assign a class to a variable</a:t>
            </a:r>
          </a:p>
          <a:p>
            <a:pPr lvl="1"/>
            <a:r>
              <a:rPr lang="en-US" dirty="0" smtClean="0"/>
              <a:t>Here classes are genotypes (0/0, 0/1, 1/1) </a:t>
            </a:r>
          </a:p>
          <a:p>
            <a:pPr lvl="1"/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uses 6 classifiers </a:t>
            </a:r>
          </a:p>
          <a:p>
            <a:pPr lvl="1"/>
            <a:r>
              <a:rPr lang="en-US" dirty="0" smtClean="0"/>
              <a:t>Based on </a:t>
            </a:r>
          </a:p>
          <a:p>
            <a:pPr lvl="2"/>
            <a:r>
              <a:rPr lang="en-US" dirty="0" smtClean="0"/>
              <a:t>SV type</a:t>
            </a:r>
          </a:p>
          <a:p>
            <a:pPr lvl="2"/>
            <a:r>
              <a:rPr lang="en-US" dirty="0" smtClean="0"/>
              <a:t>SV feature availability </a:t>
            </a:r>
          </a:p>
          <a:p>
            <a:pPr lvl="2"/>
            <a:r>
              <a:rPr lang="en-US" dirty="0" smtClean="0"/>
              <a:t>possible genotypes (male sex chromosomes)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16" y="2098341"/>
            <a:ext cx="6375758" cy="2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Training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/>
          <a:lstStyle/>
          <a:p>
            <a:r>
              <a:rPr lang="en-US" dirty="0" smtClean="0"/>
              <a:t>We need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Samples (NG-WGS)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Gold Standard SV </a:t>
            </a:r>
            <a:r>
              <a:rPr lang="en-US" dirty="0" err="1" smtClean="0"/>
              <a:t>callset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1000 Genomes Project 😍</a:t>
            </a:r>
          </a:p>
          <a:p>
            <a:pPr lvl="1"/>
            <a:r>
              <a:rPr lang="en-US" dirty="0" smtClean="0"/>
              <a:t>Phase 3 SV </a:t>
            </a:r>
            <a:r>
              <a:rPr lang="en-US" dirty="0" err="1" smtClean="0"/>
              <a:t>callset</a:t>
            </a:r>
            <a:r>
              <a:rPr lang="en-US" dirty="0" smtClean="0"/>
              <a:t> ~1-4%FDR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ttps://upload.wikimedia.org/wikipedia/commons/e/eb/Genetic_Vari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1498184"/>
            <a:ext cx="5759116" cy="3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2919"/>
              </p:ext>
            </p:extLst>
          </p:nvPr>
        </p:nvGraphicFramePr>
        <p:xfrm>
          <a:off x="1170739" y="4836795"/>
          <a:ext cx="9690099" cy="188468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962340"/>
                <a:gridCol w="2220052"/>
                <a:gridCol w="1248184"/>
                <a:gridCol w="724137"/>
                <a:gridCol w="1229128"/>
                <a:gridCol w="1486387"/>
                <a:gridCol w="1819871"/>
              </a:tblGrid>
              <a:tr h="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1000 Genomes Phase 3 SV Training Set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 Type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REF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HET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ALT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Samples (N)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Coverage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&gt;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84260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>
                          <a:effectLst/>
                        </a:rPr>
                        <a:t>10687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48x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&lt;=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51280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10744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3784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7758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Breakpoint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99072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18958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1911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2494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Deletion</a:t>
                      </a: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Sex Chromosome in Males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 Chromosome in Males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 smtClean="0"/>
              <a:t>Visualizing SV</a:t>
            </a:r>
            <a:r>
              <a:rPr lang="en-US" baseline="30000" dirty="0" smtClean="0"/>
              <a:t>2</a:t>
            </a:r>
            <a:r>
              <a:rPr lang="en-US" dirty="0" smtClean="0"/>
              <a:t> Training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2" y="1920110"/>
            <a:ext cx="8354093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5832" y="1446295"/>
            <a:ext cx="42954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depth features.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Aa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 of training a machine learning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" y="2240213"/>
            <a:ext cx="11277688" cy="41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89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Your mileage may vary! </a:t>
            </a:r>
            <a:endParaRPr lang="en-US" dirty="0"/>
          </a:p>
          <a:p>
            <a:pPr lvl="1"/>
            <a:r>
              <a:rPr lang="en-US" dirty="0" smtClean="0"/>
              <a:t>Training set and classification problem should influence the types of models to test</a:t>
            </a:r>
          </a:p>
          <a:p>
            <a:pPr lvl="2"/>
            <a:r>
              <a:rPr lang="en-US" dirty="0" smtClean="0"/>
              <a:t>Big vs Small Data, Categorical vs Quantitative</a:t>
            </a:r>
          </a:p>
          <a:p>
            <a:pPr lvl="2"/>
            <a:r>
              <a:rPr lang="en-US" dirty="0" smtClean="0"/>
              <a:t>Cheat sheet: </a:t>
            </a:r>
            <a:r>
              <a:rPr lang="en-US" sz="1600" dirty="0" smtClean="0">
                <a:hlinkClick r:id="rId2"/>
              </a:rPr>
              <a:t>http://scikit-learn.org/stable/tutorial/machine_learning_map/index.html</a:t>
            </a:r>
            <a:endParaRPr lang="en-US" sz="1600" dirty="0" smtClean="0"/>
          </a:p>
          <a:p>
            <a:pPr lvl="2"/>
            <a:endParaRPr lang="en-US" dirty="0" smtClean="0"/>
          </a:p>
          <a:p>
            <a:r>
              <a:rPr lang="en-US" sz="2000" dirty="0" smtClean="0"/>
              <a:t>Compare models </a:t>
            </a:r>
            <a:r>
              <a:rPr lang="en-US" sz="2000" dirty="0" err="1" smtClean="0"/>
              <a:t>code:</a:t>
            </a:r>
            <a:r>
              <a:rPr lang="en-US" sz="1400" dirty="0" err="1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://scikit-learn.org/stable/auto_examples/classification/plot_classifier_comparison.html</a:t>
            </a:r>
            <a:endParaRPr lang="en-US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 descr="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9"/>
          <a:stretch/>
        </p:blipFill>
        <p:spPr bwMode="auto">
          <a:xfrm>
            <a:off x="6207133" y="1690688"/>
            <a:ext cx="585652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33" y="5944388"/>
            <a:ext cx="58565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Due to the non-linearity of the data and performance estimates,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implements a Radial Basis Function (RBF) kernel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2676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RBF kernels are governed by two parameters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C</a:t>
            </a:r>
            <a:r>
              <a:rPr lang="en-US" dirty="0" smtClean="0"/>
              <a:t>: trade off between error and the decision boundary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Gamma</a:t>
            </a:r>
            <a:r>
              <a:rPr lang="en-US" dirty="0" smtClean="0"/>
              <a:t>: how well each sample influences the decision boundary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erform a parameter sweep using </a:t>
            </a:r>
            <a:r>
              <a:rPr lang="en-US" dirty="0" smtClean="0">
                <a:solidFill>
                  <a:schemeClr val="accent5"/>
                </a:solidFill>
              </a:rPr>
              <a:t>cross validation </a:t>
            </a:r>
            <a:r>
              <a:rPr lang="en-US" dirty="0"/>
              <a:t>as a performance metric </a:t>
            </a:r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Cross validation</a:t>
            </a:r>
          </a:p>
          <a:p>
            <a:pPr lvl="1"/>
            <a:r>
              <a:rPr lang="en-US" dirty="0" smtClean="0"/>
              <a:t>divide training set into two</a:t>
            </a:r>
          </a:p>
          <a:p>
            <a:pPr lvl="2"/>
            <a:r>
              <a:rPr lang="en-US" dirty="0" smtClean="0"/>
              <a:t>One to train, one to test</a:t>
            </a:r>
          </a:p>
          <a:p>
            <a:pPr lvl="2"/>
            <a:endParaRPr lang="en-US" dirty="0" smtClean="0"/>
          </a:p>
          <a:p>
            <a:r>
              <a:rPr lang="en-US" sz="1500" dirty="0" smtClean="0">
                <a:hlinkClick r:id="rId2"/>
              </a:rPr>
              <a:t>http://</a:t>
            </a:r>
            <a:r>
              <a:rPr lang="en-US" sz="1500" dirty="0" err="1" smtClean="0">
                <a:hlinkClick r:id="rId2"/>
              </a:rPr>
              <a:t>scikit-learn.org</a:t>
            </a:r>
            <a:r>
              <a:rPr lang="en-US" sz="1500" dirty="0" smtClean="0">
                <a:hlinkClick r:id="rId2"/>
              </a:rPr>
              <a:t>/stable/</a:t>
            </a:r>
            <a:r>
              <a:rPr lang="en-US" sz="1500" dirty="0" err="1" smtClean="0">
                <a:hlinkClick r:id="rId2"/>
              </a:rPr>
              <a:t>auto_examples</a:t>
            </a:r>
            <a:r>
              <a:rPr lang="en-US" sz="1500" dirty="0" smtClean="0">
                <a:hlinkClick r:id="rId2"/>
              </a:rPr>
              <a:t>/</a:t>
            </a:r>
            <a:r>
              <a:rPr lang="en-US" sz="1500" dirty="0" err="1" smtClean="0">
                <a:hlinkClick r:id="rId2"/>
              </a:rPr>
              <a:t>svm</a:t>
            </a:r>
            <a:r>
              <a:rPr lang="en-US" sz="1500" dirty="0" smtClean="0">
                <a:hlinkClick r:id="rId2"/>
              </a:rPr>
              <a:t>/plot_rbf_parameters.html#sphx-glr-auto-examples-svm-plot-rbf-parameters-py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 descr="ttp://scikit-learn.org/stable/_images/sphx_glr_plot_rbf_parameters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99" y="1690688"/>
            <a:ext cx="5409921" cy="40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 with sample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an inverse-distance weight to the expected coverage value</a:t>
            </a:r>
          </a:p>
          <a:p>
            <a:pPr lvl="1"/>
            <a:r>
              <a:rPr lang="en-US" dirty="0" smtClean="0"/>
              <a:t>CN 0 = 0.0</a:t>
            </a:r>
          </a:p>
          <a:p>
            <a:pPr lvl="1"/>
            <a:r>
              <a:rPr lang="en-US" dirty="0" smtClean="0"/>
              <a:t>CN 1 = 0.5</a:t>
            </a:r>
          </a:p>
          <a:p>
            <a:pPr lvl="1"/>
            <a:r>
              <a:rPr lang="en-US" dirty="0" smtClean="0"/>
              <a:t>CN 2 = 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2254786"/>
            <a:ext cx="8305800" cy="460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95" y="5005686"/>
            <a:ext cx="349717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Decision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boundaries with equal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sample weights (left) and inverse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 weights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(right). The red shade assigns the ALT genotype; blue is REF. </a:t>
            </a:r>
          </a:p>
          <a:p>
            <a:pPr algn="just"/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size of each point is proportional to the sample weight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/>
          <a:stretch/>
        </p:blipFill>
        <p:spPr>
          <a:xfrm>
            <a:off x="2028030" y="1498182"/>
            <a:ext cx="8415381" cy="46656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9318" y="6050655"/>
            <a:ext cx="835409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ROC curves of the optimal parameters of classifiers. 7-fold cross validation was performed, maintaining the same proportion of the classes in each fold to the original training set. Shaded areas represent 95%CI of each fold.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Parameter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an independent evaluation set (WGS of ASD families)</a:t>
            </a:r>
          </a:p>
          <a:p>
            <a:pPr lvl="1"/>
            <a:r>
              <a:rPr lang="en-US" dirty="0" smtClean="0"/>
              <a:t>Includes SNP microarrays as an orthogonal method to detect SV</a:t>
            </a:r>
          </a:p>
          <a:p>
            <a:pPr lvl="1"/>
            <a:endParaRPr lang="en-US" dirty="0"/>
          </a:p>
          <a:p>
            <a:r>
              <a:rPr lang="en-US" dirty="0" smtClean="0"/>
              <a:t>FDR estimates from microarrays aided with parameter selection</a:t>
            </a:r>
          </a:p>
          <a:p>
            <a:pPr lvl="1"/>
            <a:r>
              <a:rPr lang="en-US" dirty="0" smtClean="0"/>
              <a:t>Keeping in mind sensitivity for de novo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6656"/>
              </p:ext>
            </p:extLst>
          </p:nvPr>
        </p:nvGraphicFramePr>
        <p:xfrm>
          <a:off x="1663828" y="4569673"/>
          <a:ext cx="8864344" cy="1969239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223114"/>
                <a:gridCol w="1155530"/>
                <a:gridCol w="1329500"/>
                <a:gridCol w="1790700"/>
                <a:gridCol w="1270000"/>
                <a:gridCol w="2095500"/>
              </a:tblGrid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Autosome Deletion (&gt; 1000bp) classifier performance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gamma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Total DNMs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DNM sensitivity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 FDR (%)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1553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2286</a:t>
                      </a:r>
                      <a:endParaRPr lang="is-I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1.5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0.1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4.2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2.9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8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evaluate more 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4011" cy="4351338"/>
          </a:xfrm>
        </p:spPr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genomes (N=1884)</a:t>
            </a:r>
          </a:p>
          <a:p>
            <a:r>
              <a:rPr lang="en-US" dirty="0" err="1" smtClean="0"/>
              <a:t>Moar</a:t>
            </a:r>
            <a:r>
              <a:rPr lang="en-US" dirty="0" smtClean="0"/>
              <a:t> platforms (N=9 Pacific Biosciences long reads)</a:t>
            </a:r>
          </a:p>
          <a:p>
            <a:endParaRPr lang="en-US" dirty="0"/>
          </a:p>
          <a:p>
            <a:r>
              <a:rPr lang="en-US" dirty="0" smtClean="0"/>
              <a:t>Test performance at varying probability cutoffs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52211" y="1825625"/>
            <a:ext cx="7042764" cy="4568838"/>
            <a:chOff x="4652211" y="1825625"/>
            <a:chExt cx="7042764" cy="45688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11" y="1825625"/>
              <a:ext cx="7042764" cy="40456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3421" y="5871243"/>
              <a:ext cx="63887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False discovery rates of the final classifiers with respect to the genotype likelihood. Both microarrays and long reads were used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0519" y="1948071"/>
            <a:ext cx="7074572" cy="4921389"/>
            <a:chOff x="4770519" y="1948071"/>
            <a:chExt cx="7074572" cy="4921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519" y="1948071"/>
              <a:ext cx="7074572" cy="39231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09814" y="5915353"/>
              <a:ext cx="638876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The transmission disequilibrium test is a robust measure of genotype accuracy. 50% of variants are transmitted from a parent to a child; deviations from the null distribution are due to genotype errors. Shaded areas represent 95% CI.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classifiers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Evaluating classifiers 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and future goals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</a:t>
            </a:fld>
            <a:endParaRPr lang="en-US"/>
          </a:p>
        </p:txBody>
      </p:sp>
      <p:pic>
        <p:nvPicPr>
          <p:cNvPr id="12290" name="Picture 2" descr="ttp://img.deusm.com/informationweek/2015/11/1323087/ubm0279badalgorithm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85" y="1056815"/>
            <a:ext cx="46577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790101"/>
            <a:ext cx="57464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Seinfeld Theme - Bass.wav"/>
          </p:stSnd>
        </p:sndAc>
      </p:transition>
    </mc:Choice>
    <mc:Fallback xmlns="">
      <p:transition spd="med">
        <p:fade/>
        <p:sndAc>
          <p:stSnd>
            <p:snd r:embed="rId4" name="Seinfeld Theme - Bas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our performance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299"/>
            <a:ext cx="5864003" cy="332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16" y="2225110"/>
            <a:ext cx="6052934" cy="3245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90" y="5470358"/>
            <a:ext cx="108823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SVTyper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relies on split-reads and discordant paired-ends; it’s a Bayes method. Manta is a probabilistic </a:t>
            </a:r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genotyper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designed by Illumina.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has the optimal performance across each SV class and size.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implements machine learning to genotype deletions and duplications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is better than existing </a:t>
            </a:r>
            <a:r>
              <a:rPr lang="en-US" dirty="0" err="1" smtClean="0"/>
              <a:t>genotypers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12" y="1343235"/>
            <a:ext cx="319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dantaki</a:t>
            </a:r>
            <a:r>
              <a:rPr lang="en-US" dirty="0" smtClean="0">
                <a:hlinkClick r:id="rId2"/>
              </a:rPr>
              <a:t>/SV2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2" y="1712567"/>
            <a:ext cx="8508988" cy="45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inversions and insertions? </a:t>
            </a:r>
          </a:p>
          <a:p>
            <a:endParaRPr lang="en-US" dirty="0"/>
          </a:p>
          <a:p>
            <a:r>
              <a:rPr lang="en-US" dirty="0" smtClean="0"/>
              <a:t>What about 3</a:t>
            </a:r>
            <a:r>
              <a:rPr lang="en-US" baseline="30000" dirty="0" smtClean="0"/>
              <a:t>rd</a:t>
            </a:r>
            <a:r>
              <a:rPr lang="en-US" dirty="0" smtClean="0"/>
              <a:t> generation sequencing (long-reads)</a:t>
            </a:r>
          </a:p>
          <a:p>
            <a:endParaRPr lang="en-US" dirty="0"/>
          </a:p>
          <a:p>
            <a:r>
              <a:rPr lang="en-US" i="1" dirty="0" smtClean="0">
                <a:solidFill>
                  <a:schemeClr val="accent1"/>
                </a:solidFill>
              </a:rPr>
              <a:t>Solution</a:t>
            </a:r>
            <a:r>
              <a:rPr lang="en-US" dirty="0" smtClean="0"/>
              <a:t>: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22</a:t>
            </a:fld>
            <a:endParaRPr lang="en-US"/>
          </a:p>
        </p:txBody>
      </p:sp>
      <p:pic>
        <p:nvPicPr>
          <p:cNvPr id="14338" name="Picture 2" descr="ttp://i0.kym-cdn.com/photos/images/facebook/000/531/557/a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492500"/>
            <a:ext cx="5715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2814" cy="4351338"/>
          </a:xfrm>
        </p:spPr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DeepVariant</a:t>
            </a:r>
            <a:r>
              <a:rPr lang="en-US" dirty="0" smtClean="0"/>
              <a:t> uses images to genotype SNV and INDELs with a Convolutional Neural Network</a:t>
            </a:r>
          </a:p>
          <a:p>
            <a:pPr lvl="1"/>
            <a:r>
              <a:rPr lang="en-US" dirty="0" smtClean="0"/>
              <a:t>Better than GATK (by 1%)!</a:t>
            </a:r>
          </a:p>
          <a:p>
            <a:endParaRPr lang="en-US" dirty="0"/>
          </a:p>
          <a:p>
            <a:r>
              <a:rPr lang="en-US" sz="2000" dirty="0" smtClean="0"/>
              <a:t>Why not extend this to SV? </a:t>
            </a:r>
          </a:p>
          <a:p>
            <a:endParaRPr lang="en-US" sz="2000" dirty="0"/>
          </a:p>
          <a:p>
            <a:r>
              <a:rPr lang="en-US" sz="2000" dirty="0" smtClean="0"/>
              <a:t>🔧🚧 WIP🔧🚧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4465014"/>
            <a:ext cx="54864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5331560"/>
            <a:ext cx="54864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2734879"/>
            <a:ext cx="54864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4" y="3601425"/>
            <a:ext cx="5486400" cy="685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1598" y="2877724"/>
            <a:ext cx="14030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7010" y="3744270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009" y="4604667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Inversion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7008" y="5494881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Insertion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4612" y="6027003"/>
            <a:ext cx="54864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Images of SV from </a:t>
            </a:r>
            <a:r>
              <a:rPr lang="en-US" sz="16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PacBio</a:t>
            </a:r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long reads. White pixels are clipped positions. Green alignments are on opposite strands. Read reads are insertions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GAT--CGATC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-GATC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01" y="1079397"/>
            <a:ext cx="5340847" cy="53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1559259"/>
          </a:xfrm>
        </p:spPr>
        <p:txBody>
          <a:bodyPr>
            <a:normAutofit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865988" y="1600394"/>
            <a:ext cx="3384290" cy="27248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1168" y="4578337"/>
            <a:ext cx="11280531" cy="1372787"/>
            <a:chOff x="606668" y="5071027"/>
            <a:chExt cx="11280531" cy="1372787"/>
          </a:xfrm>
        </p:grpSpPr>
        <p:sp>
          <p:nvSpPr>
            <p:cNvPr id="7" name="Rounded Rectangle 6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886890" y="5889281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48637" y="5887033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8192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4953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5954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7489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 and Autism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5610726" cy="4351338"/>
          </a:xfrm>
        </p:spPr>
        <p:txBody>
          <a:bodyPr/>
          <a:lstStyle/>
          <a:p>
            <a:r>
              <a:rPr lang="en-US" dirty="0" smtClean="0"/>
              <a:t>Autism has a strong genetic component </a:t>
            </a:r>
          </a:p>
          <a:p>
            <a:pPr lvl="1"/>
            <a:r>
              <a:rPr lang="en-US" dirty="0" smtClean="0"/>
              <a:t>70-90% MZ Twin Concordance</a:t>
            </a:r>
          </a:p>
          <a:p>
            <a:endParaRPr lang="en-US" dirty="0" smtClean="0"/>
          </a:p>
          <a:p>
            <a:r>
              <a:rPr lang="en-US" dirty="0" smtClean="0"/>
              <a:t>Idiopathic Autism cases are enriched for </a:t>
            </a:r>
            <a:r>
              <a:rPr lang="en-US" i="1" dirty="0" smtClean="0"/>
              <a:t>de novo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5-10% of cases have a casual </a:t>
            </a:r>
            <a:r>
              <a:rPr lang="en-US" i="1" dirty="0" smtClean="0"/>
              <a:t>de novo</a:t>
            </a:r>
            <a:r>
              <a:rPr lang="en-US" dirty="0" smtClean="0"/>
              <a:t> SV </a:t>
            </a:r>
          </a:p>
          <a:p>
            <a:pPr lvl="1"/>
            <a:endParaRPr lang="en-US" dirty="0"/>
          </a:p>
          <a:p>
            <a:r>
              <a:rPr lang="en-US" dirty="0" smtClean="0"/>
              <a:t>Validating de </a:t>
            </a:r>
            <a:r>
              <a:rPr lang="en-US" dirty="0" err="1" smtClean="0"/>
              <a:t>novos</a:t>
            </a:r>
            <a:r>
              <a:rPr lang="en-US" dirty="0" smtClean="0"/>
              <a:t> is tough!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ge result for genetic aut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26" y="202030"/>
            <a:ext cx="3714701" cy="28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675612" y="1640956"/>
            <a:ext cx="2356549" cy="6544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32" y="3172780"/>
            <a:ext cx="3032961" cy="2849938"/>
          </a:xfrm>
          <a:prstGeom prst="rect">
            <a:avLst/>
          </a:prstGeom>
        </p:spPr>
      </p:pic>
      <p:sp>
        <p:nvSpPr>
          <p:cNvPr id="35" name="Lightning Bolt 34"/>
          <p:cNvSpPr/>
          <p:nvPr/>
        </p:nvSpPr>
        <p:spPr>
          <a:xfrm rot="1001919">
            <a:off x="9278508" y="408246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 rot="6862850">
            <a:off x="10299084" y="539014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10400" y="5826448"/>
            <a:ext cx="4908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mother confers risk to the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4020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09"/>
            <a:ext cx="638074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 SV calls have high rates of False Positives</a:t>
            </a:r>
          </a:p>
          <a:p>
            <a:pPr lvl="1"/>
            <a:r>
              <a:rPr lang="en-US" dirty="0" smtClean="0"/>
              <a:t>~40% FDR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False positive SVs in children appear de novo</a:t>
            </a:r>
          </a:p>
          <a:p>
            <a:endParaRPr lang="en-US" i="1" dirty="0"/>
          </a:p>
          <a:p>
            <a:r>
              <a:rPr lang="en-US" b="1" i="1" dirty="0" smtClean="0">
                <a:solidFill>
                  <a:schemeClr val="accent1"/>
                </a:solidFill>
              </a:rPr>
              <a:t>How do we filter SV without being too strict? </a:t>
            </a:r>
          </a:p>
          <a:p>
            <a:pPr lvl="1"/>
            <a:r>
              <a:rPr lang="en-US" dirty="0" smtClean="0"/>
              <a:t>Machine Learning 😀💻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98" y="2091740"/>
            <a:ext cx="4169844" cy="34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Machine Learning Validation of 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(support-vector SV </a:t>
            </a:r>
            <a:r>
              <a:rPr lang="en-US" dirty="0" err="1" smtClean="0"/>
              <a:t>genotyper</a:t>
            </a:r>
            <a:r>
              <a:rPr lang="en-US" dirty="0" smtClean="0"/>
              <a:t>) uses machine learning to genotype SV</a:t>
            </a:r>
          </a:p>
          <a:p>
            <a:endParaRPr lang="en-US" dirty="0"/>
          </a:p>
          <a:p>
            <a:r>
              <a:rPr lang="en-US" i="1" dirty="0" smtClean="0"/>
              <a:t>Why </a:t>
            </a:r>
            <a:r>
              <a:rPr lang="en-US" i="1" dirty="0" smtClean="0">
                <a:solidFill>
                  <a:schemeClr val="accent1"/>
                </a:solidFill>
              </a:rPr>
              <a:t>machine learning</a:t>
            </a:r>
            <a:r>
              <a:rPr lang="en-US" i="1" dirty="0" smtClean="0"/>
              <a:t>? </a:t>
            </a:r>
          </a:p>
          <a:p>
            <a:pPr lvl="1"/>
            <a:r>
              <a:rPr lang="en-US" dirty="0" smtClean="0"/>
              <a:t>We can create models that “learn” from real examples: “supervised”</a:t>
            </a:r>
          </a:p>
          <a:p>
            <a:pPr lvl="1"/>
            <a:r>
              <a:rPr lang="en-US" dirty="0" smtClean="0"/>
              <a:t>Some models use non-linear kernels </a:t>
            </a:r>
          </a:p>
          <a:p>
            <a:pPr lvl="1"/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Better accuracy than other SV genotyping solutions</a:t>
            </a:r>
          </a:p>
          <a:p>
            <a:pPr lvl="1"/>
            <a:r>
              <a:rPr lang="en-US" dirty="0" smtClean="0"/>
              <a:t>Sensitive for de novo mutation discovery</a:t>
            </a:r>
          </a:p>
          <a:p>
            <a:pPr lvl="1"/>
            <a:r>
              <a:rPr lang="en-US" dirty="0" smtClean="0"/>
              <a:t>User-friendly and fast execution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</a:t>
            </a:r>
            <a:r>
              <a:rPr lang="en-US" dirty="0" err="1" smtClean="0"/>
              <a:t>wanna</a:t>
            </a:r>
            <a:r>
              <a:rPr lang="en-US" dirty="0" smtClean="0"/>
              <a:t> make machines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</a:t>
            </a:r>
            <a:r>
              <a:rPr lang="en-US" i="1" dirty="0" smtClean="0">
                <a:solidFill>
                  <a:schemeClr val="accent1"/>
                </a:solidFill>
              </a:rPr>
              <a:t>features</a:t>
            </a:r>
            <a:r>
              <a:rPr lang="en-US" dirty="0" smtClean="0"/>
              <a:t>: measureable property that </a:t>
            </a:r>
            <a:r>
              <a:rPr lang="en-US" i="1" dirty="0" smtClean="0"/>
              <a:t>should</a:t>
            </a:r>
            <a:r>
              <a:rPr lang="en-US" dirty="0" smtClean="0"/>
              <a:t> be useful in discriminating between classes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 features were selected </a:t>
            </a:r>
            <a:r>
              <a:rPr lang="en-US" i="1" dirty="0" smtClean="0"/>
              <a:t>a priori </a:t>
            </a:r>
            <a:r>
              <a:rPr lang="en-US" dirty="0" smtClean="0"/>
              <a:t>based on previous use in SV calling algorithms</a:t>
            </a:r>
            <a:endParaRPr lang="en-US" i="1" dirty="0" smtClean="0"/>
          </a:p>
          <a:p>
            <a:pPr lvl="1"/>
            <a:r>
              <a:rPr lang="en-US" dirty="0" smtClean="0"/>
              <a:t> Most SV calling/genotyping tools use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Features of SV in Next-Gen Sequencing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Coverage: Number of reads spanning the SV</a:t>
            </a:r>
          </a:p>
          <a:p>
            <a:endParaRPr lang="en-US" dirty="0"/>
          </a:p>
          <a:p>
            <a:r>
              <a:rPr lang="en-US" dirty="0" smtClean="0"/>
              <a:t>Discordant Paired-Ends: abnormal insert sizes</a:t>
            </a:r>
          </a:p>
          <a:p>
            <a:endParaRPr lang="en-US" dirty="0"/>
          </a:p>
          <a:p>
            <a:r>
              <a:rPr lang="en-US" dirty="0" smtClean="0"/>
              <a:t>Split-Reads: reads that span SV breakpoints</a:t>
            </a:r>
          </a:p>
          <a:p>
            <a:endParaRPr lang="en-US" dirty="0"/>
          </a:p>
          <a:p>
            <a:r>
              <a:rPr lang="en-US" dirty="0" smtClean="0"/>
              <a:t>Heterozygous Allele Depth Ratio:</a:t>
            </a:r>
          </a:p>
          <a:p>
            <a:pPr lvl="1"/>
            <a:r>
              <a:rPr lang="en-US" dirty="0" smtClean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raw.githubusercontent.com/dantaki/SV2/master/png/h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5495182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1150</Words>
  <Application>Microsoft Macintosh PowerPoint</Application>
  <PresentationFormat>Widescreen</PresentationFormat>
  <Paragraphs>280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Helvetica</vt:lpstr>
      <vt:lpstr>OCR A Std</vt:lpstr>
      <vt:lpstr>White Rabbit</vt:lpstr>
      <vt:lpstr>Office Theme</vt:lpstr>
      <vt:lpstr>Genotyping SV with Machine Learning</vt:lpstr>
      <vt:lpstr>Outline</vt:lpstr>
      <vt:lpstr>What is Structural Variation (SV)</vt:lpstr>
      <vt:lpstr>Copy Number Variation</vt:lpstr>
      <vt:lpstr>SV and Autism</vt:lpstr>
      <vt:lpstr>The problem with de novos …</vt:lpstr>
      <vt:lpstr>Machine Learning Validation of SV</vt:lpstr>
      <vt:lpstr>So you wanna make machines learn</vt:lpstr>
      <vt:lpstr>Features of SV in Next-Gen Sequencing</vt:lpstr>
      <vt:lpstr>Defining classifiers</vt:lpstr>
      <vt:lpstr>Obtaining a Training Set</vt:lpstr>
      <vt:lpstr>Visualizing SV2 Training Features</vt:lpstr>
      <vt:lpstr>Now we train</vt:lpstr>
      <vt:lpstr>Evaluating multiple models</vt:lpstr>
      <vt:lpstr>Evaluating model parameters</vt:lpstr>
      <vt:lpstr>Fine tuning with sample weights</vt:lpstr>
      <vt:lpstr>SV2 Cross Validation</vt:lpstr>
      <vt:lpstr>Extending Parameter Selection</vt:lpstr>
      <vt:lpstr>We must evaluate more 😓</vt:lpstr>
      <vt:lpstr>Test our performance with others</vt:lpstr>
      <vt:lpstr>Wrapping it up</vt:lpstr>
      <vt:lpstr>Moving forward</vt:lpstr>
      <vt:lpstr>Deep Learning with images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Genotyping SV with Machine Learning</dc:title>
  <dc:creator>Microsoft Office User</dc:creator>
  <cp:lastModifiedBy>Microsoft Office User</cp:lastModifiedBy>
  <cp:revision>28</cp:revision>
  <dcterms:created xsi:type="dcterms:W3CDTF">2017-08-17T16:14:28Z</dcterms:created>
  <dcterms:modified xsi:type="dcterms:W3CDTF">2017-08-18T03:18:28Z</dcterms:modified>
</cp:coreProperties>
</file>